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99" r:id="rId3"/>
    <p:sldId id="388" r:id="rId4"/>
    <p:sldId id="320" r:id="rId5"/>
    <p:sldId id="366" r:id="rId6"/>
    <p:sldId id="367" r:id="rId7"/>
    <p:sldId id="371" r:id="rId8"/>
    <p:sldId id="382" r:id="rId9"/>
    <p:sldId id="370" r:id="rId10"/>
    <p:sldId id="389" r:id="rId11"/>
    <p:sldId id="390" r:id="rId12"/>
    <p:sldId id="392" r:id="rId13"/>
    <p:sldId id="391" r:id="rId14"/>
    <p:sldId id="372" r:id="rId15"/>
    <p:sldId id="393" r:id="rId16"/>
    <p:sldId id="322" r:id="rId17"/>
    <p:sldId id="373" r:id="rId18"/>
    <p:sldId id="316" r:id="rId19"/>
    <p:sldId id="376" r:id="rId20"/>
    <p:sldId id="374" r:id="rId21"/>
    <p:sldId id="375" r:id="rId22"/>
    <p:sldId id="386" r:id="rId23"/>
    <p:sldId id="377" r:id="rId24"/>
    <p:sldId id="378" r:id="rId25"/>
    <p:sldId id="379" r:id="rId26"/>
    <p:sldId id="346" r:id="rId27"/>
    <p:sldId id="383" r:id="rId28"/>
    <p:sldId id="384" r:id="rId29"/>
    <p:sldId id="385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99" autoAdjust="0"/>
  </p:normalViewPr>
  <p:slideViewPr>
    <p:cSldViewPr snapToGrid="0">
      <p:cViewPr varScale="1">
        <p:scale>
          <a:sx n="92" d="100"/>
          <a:sy n="92" d="100"/>
        </p:scale>
        <p:origin x="6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AF356-F8C2-9A56-2D54-6698B6835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7865D0A-484F-D0A4-4222-211F3CAD8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ED50917-9469-6098-06E3-14E7667E0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1F33DC-D6AC-C4BA-0F06-FAB887D82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11:57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11:57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11:57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11:57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11:57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11:57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11:57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Raszterműveletek, raszter-vektor konverzió 3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evage.github.io/WhatTheProj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/>
              <a:t>Raszterműveletek, raszter-vektor konverzió 3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/>
              <a:t>Térinformatika az energiatervezésben</a:t>
            </a:r>
          </a:p>
          <a:p>
            <a:r>
              <a:rPr lang="hu-HU" noProof="0"/>
              <a:t>2026.02.24</a:t>
            </a:r>
            <a:r>
              <a:rPr lang="hu-HU" noProof="0" dirty="0"/>
              <a:t>.</a:t>
            </a:r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B278-AC11-FBF6-B2D4-30C9DAE2B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9E2AEF-D89C-6549-59DC-D922ECFE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7E621F-D6B2-E9B4-FB54-11CBA790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&gt; Project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vigyázz, a 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Project eszköz vektorokhoz készült, rasztert nem fogad bemenetként!</a:t>
            </a:r>
          </a:p>
          <a:p>
            <a:r>
              <a:rPr lang="hu-HU" dirty="0"/>
              <a:t>nagyon másképp működik a vektorok és raszterek esetén</a:t>
            </a:r>
          </a:p>
          <a:p>
            <a:pPr lvl="1"/>
            <a:r>
              <a:rPr lang="hu-HU" dirty="0"/>
              <a:t>ezért kell két külön eszközt használnunk</a:t>
            </a:r>
          </a:p>
          <a:p>
            <a:r>
              <a:rPr lang="hu-HU" dirty="0"/>
              <a:t>első ránézésre a vektorok transzformációja tűnik bonyolultnak</a:t>
            </a:r>
          </a:p>
          <a:p>
            <a:pPr lvl="1"/>
            <a:r>
              <a:rPr lang="hu-HU" dirty="0"/>
              <a:t>hiszen az összes </a:t>
            </a:r>
            <a:r>
              <a:rPr lang="hu-HU" dirty="0" err="1"/>
              <a:t>vertex</a:t>
            </a:r>
            <a:r>
              <a:rPr lang="hu-HU" dirty="0"/>
              <a:t> koordinátáját ki kell számolni</a:t>
            </a:r>
          </a:p>
          <a:p>
            <a:pPr lvl="1"/>
            <a:r>
              <a:rPr lang="hu-HU" dirty="0"/>
              <a:t>raszterek esetén meg ugye elég a négy sarokponti koordinátáét</a:t>
            </a:r>
          </a:p>
          <a:p>
            <a:r>
              <a:rPr lang="hu-HU" dirty="0"/>
              <a:t>ez igaz, de…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27E4F9-5CAF-3064-D554-4D24FCA0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C0B3-D54D-81F4-251B-ACBE546D8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DA614-36AD-2DF9-55AE-433BFE7D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0935D-9800-F8B0-FF44-099EE31B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21076" cy="4754563"/>
          </a:xfrm>
        </p:spPr>
        <p:txBody>
          <a:bodyPr/>
          <a:lstStyle/>
          <a:p>
            <a:r>
              <a:rPr lang="hu-HU" dirty="0"/>
              <a:t>ez igaz, de…</a:t>
            </a:r>
          </a:p>
          <a:p>
            <a:pPr lvl="1"/>
            <a:r>
              <a:rPr lang="hu-HU" dirty="0"/>
              <a:t>mivel az új koordináta-rendszerben más lesz a cellák kiosztása (hogy </a:t>
            </a:r>
            <a:r>
              <a:rPr lang="hu-HU" dirty="0" err="1"/>
              <a:t>teljesülhessen</a:t>
            </a:r>
            <a:r>
              <a:rPr lang="hu-HU" dirty="0"/>
              <a:t> a szabályos, négyzetrácsos elrendezésük)</a:t>
            </a:r>
          </a:p>
          <a:p>
            <a:pPr lvl="1"/>
            <a:r>
              <a:rPr lang="hu-HU" dirty="0"/>
              <a:t>ezért a cellaközéppontok máshová fognak esni</a:t>
            </a:r>
          </a:p>
          <a:p>
            <a:pPr lvl="1"/>
            <a:r>
              <a:rPr lang="hu-HU" dirty="0"/>
              <a:t>vagyis a cellák új értéket kell, hogy felvegyenek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8E8497-912A-A013-517A-3AFC2B29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5" name="Kép 4" descr="A képen képernyőkép, minta, Színesség, Acélkék látható&#10;&#10;Automatikusan generált leírás">
            <a:extLst>
              <a:ext uri="{FF2B5EF4-FFF2-40B4-BE49-F238E27FC236}">
                <a16:creationId xmlns:a16="http://schemas.microsoft.com/office/drawing/2014/main" id="{EE552D94-BD83-E05E-721D-B5146660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3" t="7183" r="3866" b="9486"/>
          <a:stretch/>
        </p:blipFill>
        <p:spPr>
          <a:xfrm>
            <a:off x="8259276" y="3296841"/>
            <a:ext cx="3753653" cy="344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 descr="A képen térkép, tér, szöveg látható&#10;&#10;Automatikusan generált leírás">
            <a:extLst>
              <a:ext uri="{FF2B5EF4-FFF2-40B4-BE49-F238E27FC236}">
                <a16:creationId xmlns:a16="http://schemas.microsoft.com/office/drawing/2014/main" id="{C8950D69-D0F1-4720-5922-A283A5ADD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276" y="147955"/>
            <a:ext cx="3753653" cy="2946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491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50586-DB1D-327B-6A57-74AF81EA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0B6DDD-482E-5A58-2206-C705D14A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00061C-4890-1CB3-711F-DD289559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ezért ki kell számolnunk a cellaértékeket az új helyekre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újramintavételezés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a már megismert 4 módszer közül választhatunk</a:t>
            </a:r>
          </a:p>
          <a:p>
            <a:r>
              <a:rPr lang="hu-HU" dirty="0"/>
              <a:t>ez sokkal lassabb, mint a </a:t>
            </a:r>
            <a:r>
              <a:rPr lang="hu-HU" dirty="0" err="1"/>
              <a:t>vektorvertexek</a:t>
            </a:r>
            <a:r>
              <a:rPr lang="hu-HU" dirty="0"/>
              <a:t> koordinátáinak</a:t>
            </a:r>
            <a:br>
              <a:rPr lang="hu-HU" dirty="0"/>
            </a:br>
            <a:r>
              <a:rPr lang="hu-HU" dirty="0"/>
              <a:t>kiszámolása</a:t>
            </a:r>
          </a:p>
          <a:p>
            <a:pPr lvl="1"/>
            <a:r>
              <a:rPr lang="hu-HU" dirty="0"/>
              <a:t>a raszter esetén tehát nem a koordináták számítása</a:t>
            </a:r>
            <a:br>
              <a:rPr lang="hu-HU" dirty="0"/>
            </a:br>
            <a:r>
              <a:rPr lang="hu-HU" dirty="0"/>
              <a:t>tart sokáig</a:t>
            </a:r>
          </a:p>
          <a:p>
            <a:pPr lvl="1"/>
            <a:r>
              <a:rPr lang="hu-HU" dirty="0"/>
              <a:t>hanem a cellaértékeké</a:t>
            </a:r>
          </a:p>
          <a:p>
            <a:pPr lvl="1"/>
            <a:r>
              <a:rPr lang="hu-HU" dirty="0"/>
              <a:t>míg vektorok esetén nem kell új értéket számítani</a:t>
            </a:r>
          </a:p>
          <a:p>
            <a:r>
              <a:rPr lang="hu-HU" dirty="0"/>
              <a:t>raszterek esetén a vetületi transzformáció adatvesztéssel jár!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3DF78D-6A6D-6117-8F18-B3AF2D67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7" name="Kép 6" descr="A képen diagram, képernyőkép, tér, tervezés látható&#10;&#10;Automatikusan generált leírás">
            <a:extLst>
              <a:ext uri="{FF2B5EF4-FFF2-40B4-BE49-F238E27FC236}">
                <a16:creationId xmlns:a16="http://schemas.microsoft.com/office/drawing/2014/main" id="{4E116069-DBFD-AD8C-D240-ED70292E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620" y="1540389"/>
            <a:ext cx="4509989" cy="3080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87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2FB4-F8BF-979B-4BF6-992D319D3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B69908-B91F-BB24-1517-53840592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18DC99-E367-B190-E79F-ABDCC247A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ezért ki kell számolnunk a cellaértékeket az új helyekre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újramintavételezés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a már megismert 4 módszer közül választhatunk</a:t>
            </a:r>
          </a:p>
          <a:p>
            <a:r>
              <a:rPr lang="hu-HU" dirty="0"/>
              <a:t>ez sokkal lassabb, mint a </a:t>
            </a:r>
            <a:r>
              <a:rPr lang="hu-HU" dirty="0" err="1"/>
              <a:t>vektorvertexek</a:t>
            </a:r>
            <a:r>
              <a:rPr lang="hu-HU" dirty="0"/>
              <a:t> koordinátáinak</a:t>
            </a:r>
            <a:br>
              <a:rPr lang="hu-HU" dirty="0"/>
            </a:br>
            <a:r>
              <a:rPr lang="hu-HU" dirty="0"/>
              <a:t>kiszámolása</a:t>
            </a:r>
          </a:p>
          <a:p>
            <a:pPr lvl="1"/>
            <a:r>
              <a:rPr lang="hu-HU" dirty="0"/>
              <a:t>a raszter esetén tehát nem a koordináták számítása</a:t>
            </a:r>
            <a:br>
              <a:rPr lang="hu-HU" dirty="0"/>
            </a:br>
            <a:r>
              <a:rPr lang="hu-HU" dirty="0"/>
              <a:t>tart sokáig</a:t>
            </a:r>
          </a:p>
          <a:p>
            <a:pPr lvl="1"/>
            <a:r>
              <a:rPr lang="hu-HU" dirty="0"/>
              <a:t>hanem a cellaértékeké</a:t>
            </a:r>
          </a:p>
          <a:p>
            <a:pPr lvl="1"/>
            <a:r>
              <a:rPr lang="hu-HU" dirty="0"/>
              <a:t>míg vektorok esetén nem kell új értéket számítani</a:t>
            </a:r>
          </a:p>
          <a:p>
            <a:r>
              <a:rPr lang="hu-HU" dirty="0"/>
              <a:t>raszterek esetén a vetületi transzformáció adatvesztéssel jár!</a:t>
            </a:r>
          </a:p>
          <a:p>
            <a:pPr lvl="1"/>
            <a:r>
              <a:rPr lang="hu-HU" dirty="0"/>
              <a:t>ezért ha a projektünkben van egy raszter és több vektor, akkor a vektorokat vetítjük át a raszterhez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B10123-974A-3396-6ACD-11F77698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7" name="Kép 6" descr="A képen diagram, képernyőkép, tér, tervezés látható&#10;&#10;Automatikusan generált leírás">
            <a:extLst>
              <a:ext uri="{FF2B5EF4-FFF2-40B4-BE49-F238E27FC236}">
                <a16:creationId xmlns:a16="http://schemas.microsoft.com/office/drawing/2014/main" id="{0C67956B-A57E-B993-F4EF-5D0C8FFCD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620" y="1540389"/>
            <a:ext cx="4509989" cy="3080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03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412D95-BF73-D0BC-05C4-6806FAC1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14F78C-6DD4-844B-0AA7-473A6EE37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nepsuruseg.tif</a:t>
            </a:r>
            <a:r>
              <a:rPr lang="hu-HU" dirty="0"/>
              <a:t> átvetítése EOV-</a:t>
            </a:r>
            <a:r>
              <a:rPr lang="hu-HU" dirty="0" err="1"/>
              <a:t>ba</a:t>
            </a:r>
            <a:endParaRPr lang="hu-HU" dirty="0"/>
          </a:p>
          <a:p>
            <a:pPr lvl="1"/>
            <a:r>
              <a:rPr lang="hu-HU" dirty="0" err="1"/>
              <a:t>bilineáris</a:t>
            </a:r>
            <a:r>
              <a:rPr lang="hu-HU" dirty="0"/>
              <a:t> interpolációt alkalmazva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528260-3FF1-997B-45B9-E157F675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F43AC2F-3AE1-38AB-007E-A767F63EB3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792" y="2863958"/>
            <a:ext cx="2692149" cy="3198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F3E560B-6EA2-2B9E-AB53-A8DDA5B0A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10" y="2863957"/>
            <a:ext cx="4933950" cy="3198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76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BC8688-6DDA-DC6B-0213-9CEC4266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 műveletek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569B8E4-30E9-A219-2BCE-B0B8626C0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20FDC2-D163-EFC1-80A4-97206F10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9ECABF-BE66-F144-A7B5-06F6DA78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D4D0FC-1334-EF8C-8D03-2D2BCDB2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802630" cy="4754563"/>
          </a:xfrm>
        </p:spPr>
        <p:txBody>
          <a:bodyPr/>
          <a:lstStyle/>
          <a:p>
            <a:r>
              <a:rPr lang="hu-HU" dirty="0"/>
              <a:t>"map algebra" vagy "</a:t>
            </a:r>
            <a:r>
              <a:rPr lang="hu-HU" dirty="0" err="1"/>
              <a:t>raster</a:t>
            </a:r>
            <a:r>
              <a:rPr lang="hu-HU" dirty="0"/>
              <a:t> algebra"</a:t>
            </a:r>
          </a:p>
          <a:p>
            <a:pPr lvl="1"/>
            <a:r>
              <a:rPr lang="hu-HU" dirty="0"/>
              <a:t>egy, kettő vagy több raszter között műveleteket végzünk</a:t>
            </a:r>
          </a:p>
          <a:p>
            <a:pPr lvl="1"/>
            <a:r>
              <a:rPr lang="hu-HU" dirty="0"/>
              <a:t>a műveletek lehetnek matematikaiak vagy logikaiak</a:t>
            </a:r>
          </a:p>
          <a:p>
            <a:pPr lvl="1"/>
            <a:r>
              <a:rPr lang="hu-HU" dirty="0" err="1"/>
              <a:t>cellánként</a:t>
            </a:r>
            <a:r>
              <a:rPr lang="hu-HU" dirty="0"/>
              <a:t> történik a műveletvégzés</a:t>
            </a:r>
          </a:p>
          <a:p>
            <a:pPr lvl="1"/>
            <a:r>
              <a:rPr lang="hu-HU" dirty="0"/>
              <a:t>ezért fontos az azonos cellakiosztás</a:t>
            </a:r>
          </a:p>
          <a:p>
            <a:r>
              <a:rPr lang="hu-HU" dirty="0"/>
              <a:t>raszter helyett konstans számérték (skalár) is részt vehet a műveletekben</a:t>
            </a:r>
          </a:p>
          <a:p>
            <a:pPr lvl="1"/>
            <a:r>
              <a:rPr lang="hu-HU" dirty="0"/>
              <a:t>ilyenkor úgy kell elképzelni, hogy van egy konstans raszterünk</a:t>
            </a:r>
          </a:p>
          <a:p>
            <a:pPr lvl="1"/>
            <a:r>
              <a:rPr lang="hu-HU" dirty="0"/>
              <a:t>amely minden cellájában e skalárt tartalmazza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5E2A26-C6B8-FD01-35A5-C03F92B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fekete, képernyőkép, sötétség, fekete-fehér látható&#10;&#10;Automatikusan generált leírás">
            <a:extLst>
              <a:ext uri="{FF2B5EF4-FFF2-40B4-BE49-F238E27FC236}">
                <a16:creationId xmlns:a16="http://schemas.microsoft.com/office/drawing/2014/main" id="{8EDDFC37-0AC3-A4D1-6FE6-EA068355B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9" t="-8666" r="-2454" b="-5999"/>
          <a:stretch/>
        </p:blipFill>
        <p:spPr>
          <a:xfrm>
            <a:off x="6640830" y="2215833"/>
            <a:ext cx="5463539" cy="1474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Kép 7" descr="A képen szöveg, képernyőkép, diagram, szám látható&#10;&#10;Automatikusan generált leírás">
            <a:extLst>
              <a:ext uri="{FF2B5EF4-FFF2-40B4-BE49-F238E27FC236}">
                <a16:creationId xmlns:a16="http://schemas.microsoft.com/office/drawing/2014/main" id="{206C0F64-B640-93EF-FCB5-415FA40B4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6" t="-5052" r="-4194" b="-8668"/>
          <a:stretch/>
        </p:blipFill>
        <p:spPr>
          <a:xfrm>
            <a:off x="6640829" y="3817361"/>
            <a:ext cx="5463539" cy="2313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618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9ECABF-BE66-F144-A7B5-06F6DA78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 műveletek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D4D0FC-1334-EF8C-8D03-2D2BCDB2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9425940" cy="4754563"/>
          </a:xfrm>
        </p:spPr>
        <p:txBody>
          <a:bodyPr/>
          <a:lstStyle/>
          <a:p>
            <a:r>
              <a:rPr lang="hu-HU" dirty="0"/>
              <a:t>kétféle lehetőség:</a:t>
            </a:r>
          </a:p>
          <a:p>
            <a:pPr lvl="1"/>
            <a:r>
              <a:rPr lang="hu-HU" dirty="0"/>
              <a:t>különálló eszközökkel, lépésenként, a köztes raszterek később törölhetőek</a:t>
            </a:r>
          </a:p>
          <a:p>
            <a:pPr lvl="1"/>
            <a:r>
              <a:rPr lang="hu-HU" dirty="0"/>
              <a:t>egy lépésben, összetett kifejezéssel, a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r>
              <a:rPr lang="hu-HU" dirty="0"/>
              <a:t> eszköz segítségével</a:t>
            </a:r>
          </a:p>
          <a:p>
            <a:r>
              <a:rPr lang="hu-HU" dirty="0"/>
              <a:t>+1 lehetőség: Python</a:t>
            </a:r>
          </a:p>
          <a:p>
            <a:r>
              <a:rPr lang="hu-HU" dirty="0"/>
              <a:t>különálló eszközök:</a:t>
            </a:r>
          </a:p>
          <a:p>
            <a:pPr lvl="1"/>
            <a:r>
              <a:rPr lang="hu-HU" dirty="0"/>
              <a:t>matematikai: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Math</a:t>
            </a:r>
            <a:r>
              <a:rPr lang="hu-HU" dirty="0"/>
              <a:t> &gt; *</a:t>
            </a:r>
          </a:p>
          <a:p>
            <a:pPr lvl="1"/>
            <a:r>
              <a:rPr lang="hu-HU" dirty="0"/>
              <a:t>logikai: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Math</a:t>
            </a:r>
            <a:r>
              <a:rPr lang="hu-HU" dirty="0"/>
              <a:t> &gt; </a:t>
            </a:r>
            <a:r>
              <a:rPr lang="hu-HU" dirty="0" err="1"/>
              <a:t>Logical</a:t>
            </a:r>
            <a:r>
              <a:rPr lang="hu-HU" dirty="0"/>
              <a:t> &gt; *</a:t>
            </a:r>
          </a:p>
          <a:p>
            <a:pPr lvl="1"/>
            <a:r>
              <a:rPr lang="hu-HU" dirty="0"/>
              <a:t>elágazás: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Conditional</a:t>
            </a:r>
            <a:r>
              <a:rPr lang="hu-HU" dirty="0"/>
              <a:t> &gt; Con</a:t>
            </a:r>
          </a:p>
          <a:p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r>
              <a:rPr lang="hu-HU" dirty="0"/>
              <a:t> eszköz: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Map Algebra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r>
              <a:rPr lang="hu-HU" dirty="0"/>
              <a:t>	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5E2A26-C6B8-FD01-35A5-C03F92B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C6B17D6-D834-35E0-67C7-7682C5BB9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180" y="2857500"/>
            <a:ext cx="1783080" cy="3285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4D7525E-D3D5-4BB0-2ADA-AE7E55CF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140" y="2018348"/>
            <a:ext cx="1809750" cy="4124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0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 műveletek – lépésenként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831330" cy="4754563"/>
          </a:xfrm>
        </p:spPr>
        <p:txBody>
          <a:bodyPr/>
          <a:lstStyle/>
          <a:p>
            <a:r>
              <a:rPr lang="hu-HU" dirty="0"/>
              <a:t>a különálló eszközök eléggé egy kaptafára mennek</a:t>
            </a:r>
          </a:p>
          <a:p>
            <a:pPr lvl="1"/>
            <a:r>
              <a:rPr lang="hu-HU" dirty="0"/>
              <a:t>az egyváltozós függvényeknek (pl. Boolean </a:t>
            </a:r>
            <a:r>
              <a:rPr lang="hu-HU" dirty="0" err="1"/>
              <a:t>Not</a:t>
            </a:r>
            <a:r>
              <a:rPr lang="hu-HU" dirty="0"/>
              <a:t>, Is Null, </a:t>
            </a:r>
            <a:r>
              <a:rPr lang="hu-HU" dirty="0" err="1"/>
              <a:t>Abs</a:t>
            </a:r>
            <a:r>
              <a:rPr lang="hu-HU" dirty="0"/>
              <a:t>, </a:t>
            </a:r>
            <a:r>
              <a:rPr lang="hu-HU" dirty="0" err="1"/>
              <a:t>Negate</a:t>
            </a:r>
            <a:r>
              <a:rPr lang="hu-HU" dirty="0"/>
              <a:t>, Log10, </a:t>
            </a:r>
            <a:r>
              <a:rPr lang="hu-HU" dirty="0" err="1"/>
              <a:t>Square</a:t>
            </a:r>
            <a:r>
              <a:rPr lang="hu-HU" dirty="0"/>
              <a:t> </a:t>
            </a:r>
            <a:r>
              <a:rPr lang="hu-HU" dirty="0" err="1"/>
              <a:t>Root</a:t>
            </a:r>
            <a:r>
              <a:rPr lang="hu-HU" dirty="0"/>
              <a:t>) egy bemeneti és egy kimeneti paramétere van</a:t>
            </a:r>
          </a:p>
          <a:p>
            <a:pPr lvl="1"/>
            <a:r>
              <a:rPr lang="hu-HU" dirty="0"/>
              <a:t>a kétváltozós függvényeknek (pl. Boolean And, </a:t>
            </a:r>
            <a:r>
              <a:rPr lang="hu-HU" dirty="0" err="1"/>
              <a:t>Equal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, </a:t>
            </a:r>
            <a:r>
              <a:rPr lang="hu-HU" dirty="0" err="1"/>
              <a:t>Greater</a:t>
            </a:r>
            <a:r>
              <a:rPr lang="hu-HU" dirty="0"/>
              <a:t> Than, </a:t>
            </a:r>
            <a:r>
              <a:rPr lang="hu-HU" dirty="0" err="1"/>
              <a:t>Minus</a:t>
            </a:r>
            <a:r>
              <a:rPr lang="hu-HU" dirty="0"/>
              <a:t>, </a:t>
            </a:r>
            <a:r>
              <a:rPr lang="hu-HU" dirty="0" err="1"/>
              <a:t>Divide</a:t>
            </a:r>
            <a:r>
              <a:rPr lang="hu-HU" dirty="0"/>
              <a:t>, </a:t>
            </a:r>
            <a:r>
              <a:rPr lang="hu-HU" dirty="0" err="1"/>
              <a:t>Mod</a:t>
            </a:r>
            <a:r>
              <a:rPr lang="hu-HU" dirty="0"/>
              <a:t>, </a:t>
            </a:r>
            <a:r>
              <a:rPr lang="hu-HU" dirty="0" err="1"/>
              <a:t>Power</a:t>
            </a:r>
            <a:r>
              <a:rPr lang="hu-HU" dirty="0"/>
              <a:t>) két bemeneti és egy kimeneti paramétere van</a:t>
            </a:r>
          </a:p>
          <a:p>
            <a:r>
              <a:rPr lang="hu-HU" dirty="0"/>
              <a:t>egymás utáni lépésekkel összetett műveleteket is végezhetünk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237A5C-9A5A-3D36-CEB9-7FC0F86A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30" y="1402289"/>
            <a:ext cx="4401060" cy="4703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6062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4DC78A-8F20-1495-7A3C-F14B3463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 műveletek – lépésenként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B56223-EF5B-8D1A-2B0A-7C1342C56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39136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 err="1"/>
              <a:t>cellánkénti</a:t>
            </a:r>
            <a:r>
              <a:rPr lang="hu-HU" dirty="0"/>
              <a:t> műveletekkel emeljük meg a sopron30.tif magasságértékeit 30 m-</a:t>
            </a:r>
            <a:r>
              <a:rPr lang="hu-HU" dirty="0" err="1"/>
              <a:t>rel</a:t>
            </a:r>
            <a:endParaRPr lang="hu-HU" dirty="0"/>
          </a:p>
          <a:p>
            <a:pPr lvl="1"/>
            <a:r>
              <a:rPr lang="hu-HU" dirty="0"/>
              <a:t>majd osszuk el 2-vel</a:t>
            </a:r>
          </a:p>
          <a:p>
            <a:pPr lvl="1"/>
            <a:r>
              <a:rPr lang="hu-HU" dirty="0"/>
              <a:t>vegyük ennek a négyzetgyökét</a:t>
            </a:r>
          </a:p>
          <a:p>
            <a:pPr lvl="1"/>
            <a:r>
              <a:rPr lang="hu-HU" dirty="0"/>
              <a:t>és nézzük meg, hogy nagyobb-e a lejtőszázaléknál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398A52-D357-28E1-A9F4-64C32430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84114D5-D6C3-5D40-DDAB-E704742F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60" y="1422400"/>
            <a:ext cx="7808706" cy="4658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4CEC2317-46A2-77CE-E11F-F1FA125532B7}"/>
              </a:ext>
            </a:extLst>
          </p:cNvPr>
          <p:cNvSpPr/>
          <p:nvPr/>
        </p:nvSpPr>
        <p:spPr>
          <a:xfrm>
            <a:off x="10241280" y="5832343"/>
            <a:ext cx="797561" cy="1112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0E5223F-8E7B-9202-3E1E-EFB80AEF1815}"/>
              </a:ext>
            </a:extLst>
          </p:cNvPr>
          <p:cNvSpPr/>
          <p:nvPr/>
        </p:nvSpPr>
        <p:spPr>
          <a:xfrm>
            <a:off x="10241279" y="5276083"/>
            <a:ext cx="797561" cy="1112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93D3CA2-DB56-E771-2E3A-8FF1FF91585D}"/>
              </a:ext>
            </a:extLst>
          </p:cNvPr>
          <p:cNvSpPr/>
          <p:nvPr/>
        </p:nvSpPr>
        <p:spPr>
          <a:xfrm>
            <a:off x="10241278" y="3961633"/>
            <a:ext cx="797561" cy="1112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560C8807-92B7-5418-33D9-0E891C4C7FDD}"/>
              </a:ext>
            </a:extLst>
          </p:cNvPr>
          <p:cNvSpPr/>
          <p:nvPr/>
        </p:nvSpPr>
        <p:spPr>
          <a:xfrm>
            <a:off x="10331446" y="2747011"/>
            <a:ext cx="797561" cy="1112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02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raszteres adatmodell, megjelenítés</a:t>
            </a:r>
          </a:p>
          <a:p>
            <a:r>
              <a:rPr lang="hu-HU" noProof="0" dirty="0"/>
              <a:t>cellakiosztás</a:t>
            </a:r>
          </a:p>
          <a:p>
            <a:pPr marL="306388" lvl="1" indent="0">
              <a:buNone/>
            </a:pPr>
            <a:r>
              <a:rPr lang="hu-HU" noProof="0" dirty="0" err="1"/>
              <a:t>újramintavételezés</a:t>
            </a:r>
            <a:r>
              <a:rPr lang="hu-HU" noProof="0" dirty="0"/>
              <a:t>, vágás</a:t>
            </a:r>
          </a:p>
          <a:p>
            <a:r>
              <a:rPr lang="hu-HU" dirty="0"/>
              <a:t>rasztereszközök</a:t>
            </a:r>
          </a:p>
          <a:p>
            <a:r>
              <a:rPr lang="hu-HU" noProof="0" dirty="0" err="1"/>
              <a:t>újraosztályozás</a:t>
            </a:r>
            <a:endParaRPr lang="hu-HU" noProof="0" dirty="0"/>
          </a:p>
          <a:p>
            <a:r>
              <a:rPr lang="hu-HU" noProof="0" dirty="0"/>
              <a:t>raszter–vektor konverzió</a:t>
            </a:r>
          </a:p>
          <a:p>
            <a:pPr lvl="1"/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</a:p>
          <a:p>
            <a:pPr lvl="1"/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</a:p>
          <a:p>
            <a:pPr lvl="1"/>
            <a:r>
              <a:rPr lang="hu-HU" dirty="0"/>
              <a:t>értékkiemelés raszterből</a:t>
            </a:r>
            <a:endParaRPr lang="hu-HU" noProof="0" dirty="0"/>
          </a:p>
          <a:p>
            <a:r>
              <a:rPr lang="hu-HU" noProof="0" dirty="0"/>
              <a:t>vetület megadása, vetületi transzformáció</a:t>
            </a:r>
          </a:p>
          <a:p>
            <a:r>
              <a:rPr lang="hu-HU" dirty="0"/>
              <a:t>raszterek közötti műveletek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Föld, Világ, térkép, szöveg látható&#10;&#10;Automatikusan generált leírás">
            <a:extLst>
              <a:ext uri="{FF2B5EF4-FFF2-40B4-BE49-F238E27FC236}">
                <a16:creationId xmlns:a16="http://schemas.microsoft.com/office/drawing/2014/main" id="{73C8BFF3-A325-91A2-6214-AC74178E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498342"/>
            <a:ext cx="6259830" cy="459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48BB8F9-2900-C2B9-FB40-E5D0C208CC12}"/>
              </a:ext>
            </a:extLst>
          </p:cNvPr>
          <p:cNvSpPr/>
          <p:nvPr/>
        </p:nvSpPr>
        <p:spPr>
          <a:xfrm rot="1225821">
            <a:off x="870365" y="3981089"/>
            <a:ext cx="322075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 Ú L T   Ó R Á N –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9DA9C8F-E722-16F8-F57D-C43D923CECF4}"/>
              </a:ext>
            </a:extLst>
          </p:cNvPr>
          <p:cNvSpPr/>
          <p:nvPr/>
        </p:nvSpPr>
        <p:spPr>
          <a:xfrm rot="1225821">
            <a:off x="1148491" y="1968075"/>
            <a:ext cx="2664512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 É T   H E T E –</a:t>
            </a:r>
          </a:p>
        </p:txBody>
      </p:sp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5F4A4-7749-818D-BA57-051205E5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Elágazás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E8BA10-C5FA-1D7E-FE34-7D91E7237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elágazás</a:t>
            </a:r>
          </a:p>
          <a:p>
            <a:pPr lvl="1"/>
            <a:r>
              <a:rPr lang="hu-HU" dirty="0"/>
              <a:t>feltétele egy raszter (ismert és nem 0 cellákat veszi igaznak)</a:t>
            </a:r>
          </a:p>
          <a:p>
            <a:pPr lvl="1"/>
            <a:r>
              <a:rPr lang="hu-HU" dirty="0"/>
              <a:t>vagy a raszterérték felhasználásával képzett SQL-kifejezés</a:t>
            </a:r>
          </a:p>
          <a:p>
            <a:pPr lvl="1"/>
            <a:r>
              <a:rPr lang="hu-HU" dirty="0"/>
              <a:t>melyben egyrétegű raszter esetén tipikusan a VALUE szót használjuk a cellaérték leírására</a:t>
            </a:r>
          </a:p>
          <a:p>
            <a:r>
              <a:rPr lang="hu-HU" dirty="0"/>
              <a:t>azon cellákba, amelyekre teljesül a feltétel</a:t>
            </a:r>
          </a:p>
          <a:p>
            <a:pPr lvl="1"/>
            <a:r>
              <a:rPr lang="hu-HU" dirty="0"/>
              <a:t>vagy konstans értéket írunk</a:t>
            </a:r>
          </a:p>
          <a:p>
            <a:pPr lvl="1"/>
            <a:r>
              <a:rPr lang="hu-HU" dirty="0"/>
              <a:t>vagy egy (másik) raszterből vesszük az értékeket (</a:t>
            </a:r>
            <a:r>
              <a:rPr lang="hu-HU" dirty="0" err="1"/>
              <a:t>cellánként</a:t>
            </a:r>
            <a:r>
              <a:rPr lang="hu-HU" dirty="0"/>
              <a:t>)</a:t>
            </a:r>
          </a:p>
          <a:p>
            <a:r>
              <a:rPr lang="hu-HU" dirty="0"/>
              <a:t>opcionálisan megadhatunk egy konstans értéket vagy egy (harmadik) rasztert</a:t>
            </a:r>
          </a:p>
          <a:p>
            <a:pPr lvl="1"/>
            <a:r>
              <a:rPr lang="hu-HU" dirty="0"/>
              <a:t>a feltételt nem teljesítő cellák értékének képzéséhez</a:t>
            </a:r>
          </a:p>
          <a:p>
            <a:pPr lvl="1"/>
            <a:r>
              <a:rPr lang="hu-HU" dirty="0"/>
              <a:t>ha ez kihagyjuk, e cellák ismeretlenek lesznek</a:t>
            </a:r>
          </a:p>
          <a:p>
            <a:r>
              <a:rPr lang="hu-HU" dirty="0"/>
              <a:t>maszkolásra is használható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787584-4611-E58E-8F2D-A56E8E03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3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5F4A4-7749-818D-BA57-051205E5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Elágazás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E8BA10-C5FA-1D7E-FE34-7D91E723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3414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 keleti lejtőkön örökítsük tovább a magasságot</a:t>
            </a:r>
          </a:p>
          <a:p>
            <a:pPr lvl="1"/>
            <a:r>
              <a:rPr lang="hu-HU" dirty="0"/>
              <a:t>egyéb kitettségű helyeken legyen ismeretlen a cellaérték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ahol legalább egy pontot számoltunk le az aggregált domborzatmodell celláiban (pontok_raszterkent_0.tif)</a:t>
            </a:r>
          </a:p>
          <a:p>
            <a:pPr lvl="1"/>
            <a:r>
              <a:rPr lang="hu-HU" dirty="0"/>
              <a:t>ott legyen a cellaérték (magasság) fixen 800</a:t>
            </a:r>
          </a:p>
          <a:p>
            <a:pPr lvl="1"/>
            <a:r>
              <a:rPr lang="hu-HU" dirty="0"/>
              <a:t>ahova viszont egy pont sem esett</a:t>
            </a:r>
          </a:p>
          <a:p>
            <a:pPr lvl="1"/>
            <a:r>
              <a:rPr lang="hu-HU" dirty="0"/>
              <a:t>ott használjuk az aggregált magasságértékeket (</a:t>
            </a:r>
            <a:r>
              <a:rPr lang="hu-HU" dirty="0" err="1"/>
              <a:t>sopron_aggregalt.tif</a:t>
            </a:r>
            <a:r>
              <a:rPr lang="hu-HU" dirty="0"/>
              <a:t>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2787584-4611-E58E-8F2D-A56E8E03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4797DE4-889E-225A-8D0E-5C10191638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49" y="174172"/>
            <a:ext cx="4704397" cy="2651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77AB19-B942-7D78-0F95-DFF6224216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958624"/>
            <a:ext cx="4704397" cy="3145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215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C6C06-F36A-1FC3-D149-DF696E931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D01C27-28CD-2395-4D75-DF0DA509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Elágazás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86D009-CEB9-D2C4-282D-ABC93A50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3414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 keleti lejtőkön örökítsük tovább a magasságot</a:t>
            </a:r>
          </a:p>
          <a:p>
            <a:pPr lvl="1"/>
            <a:r>
              <a:rPr lang="hu-HU" dirty="0"/>
              <a:t>egyéb kitettségű helyeken legyen ismeretlen a cellaérték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ahol legalább egy pontot számoltunk le az aggregált domborzatmodell celláiban (pontok_raszterkent_0.tif)</a:t>
            </a:r>
          </a:p>
          <a:p>
            <a:pPr lvl="1"/>
            <a:r>
              <a:rPr lang="hu-HU" dirty="0"/>
              <a:t>ott legyen a cellaérték (magasság) fixen 800</a:t>
            </a:r>
          </a:p>
          <a:p>
            <a:pPr lvl="1"/>
            <a:r>
              <a:rPr lang="hu-HU" dirty="0"/>
              <a:t>ahova viszont egy pont sem esett</a:t>
            </a:r>
          </a:p>
          <a:p>
            <a:pPr lvl="1"/>
            <a:r>
              <a:rPr lang="hu-HU" dirty="0"/>
              <a:t>ott használjuk az aggregált magasságértékeket (</a:t>
            </a:r>
            <a:r>
              <a:rPr lang="hu-HU" dirty="0" err="1"/>
              <a:t>sopron_aggregalt.tif</a:t>
            </a:r>
            <a:r>
              <a:rPr lang="hu-HU" dirty="0"/>
              <a:t>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7DC111-3F5E-DAF3-FA5B-5AAA7D6A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FBA32AB-0C6D-C760-F0FC-9AEBFD6C7E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49" y="174172"/>
            <a:ext cx="4704397" cy="2651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B146741-083E-033C-3EE1-9E0824FE3F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958624"/>
            <a:ext cx="4704397" cy="3145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79BF96C-DC8E-54DB-CCB8-2D1EE0C5CBCE}"/>
              </a:ext>
            </a:extLst>
          </p:cNvPr>
          <p:cNvSpPr/>
          <p:nvPr/>
        </p:nvSpPr>
        <p:spPr>
          <a:xfrm rot="1225821">
            <a:off x="189258" y="3538072"/>
            <a:ext cx="557755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ÉS HA "TÖBB MINT EGY" LENNE? –</a:t>
            </a:r>
            <a:endParaRPr lang="hu-HU" sz="28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920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EC28AD-E3FC-C25C-D60B-8D0F4E64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E6E849-6B17-5C51-CE4F-DD36F0500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490374" cy="4754563"/>
          </a:xfrm>
        </p:spPr>
        <p:txBody>
          <a:bodyPr/>
          <a:lstStyle/>
          <a:p>
            <a:r>
              <a:rPr lang="hu-HU" dirty="0"/>
              <a:t>készíts egy rasztert</a:t>
            </a:r>
          </a:p>
          <a:p>
            <a:pPr lvl="1"/>
            <a:r>
              <a:rPr lang="hu-HU" dirty="0"/>
              <a:t>ami olyan, mint a kitettségraszter</a:t>
            </a:r>
          </a:p>
          <a:p>
            <a:pPr lvl="1"/>
            <a:r>
              <a:rPr lang="hu-HU" dirty="0"/>
              <a:t>csak az óramutató járásával ellentétesen számolja a fokokat</a:t>
            </a:r>
          </a:p>
          <a:p>
            <a:r>
              <a:rPr lang="hu-HU" dirty="0"/>
              <a:t>számold át a fokokat szögpercekbe</a:t>
            </a:r>
          </a:p>
          <a:p>
            <a:r>
              <a:rPr lang="hu-HU" dirty="0"/>
              <a:t>és nézd meg, hogy mely cellákban kisebb vagy egyenlő e szögpercek 10-es alapú logaritmusa a lejtőszázaléknál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FF05E3-3BEE-C07A-E28F-6BF12A3C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AA0AF56-0F67-3D81-9901-F582B029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574" y="1422400"/>
            <a:ext cx="6755793" cy="4685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44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EC28AD-E3FC-C25C-D60B-8D0F4E64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E6E849-6B17-5C51-CE4F-DD36F0500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Minus</a:t>
            </a:r>
            <a:endParaRPr lang="hu-HU" dirty="0"/>
          </a:p>
          <a:p>
            <a:pPr lvl="1"/>
            <a:r>
              <a:rPr lang="hu-HU" dirty="0"/>
              <a:t>360; </a:t>
            </a:r>
            <a:r>
              <a:rPr lang="hu-HU" dirty="0" err="1"/>
              <a:t>kitettseg.tif</a:t>
            </a:r>
            <a:endParaRPr lang="hu-HU" dirty="0"/>
          </a:p>
          <a:p>
            <a:r>
              <a:rPr lang="hu-HU" dirty="0"/>
              <a:t>Times</a:t>
            </a:r>
          </a:p>
          <a:p>
            <a:pPr lvl="1"/>
            <a:r>
              <a:rPr lang="hu-HU" dirty="0"/>
              <a:t>előző eredménye; 60</a:t>
            </a:r>
          </a:p>
          <a:p>
            <a:r>
              <a:rPr lang="hu-HU" dirty="0"/>
              <a:t>Log10</a:t>
            </a:r>
          </a:p>
          <a:p>
            <a:pPr lvl="1"/>
            <a:r>
              <a:rPr lang="hu-HU" dirty="0"/>
              <a:t>előző eredménye</a:t>
            </a:r>
          </a:p>
          <a:p>
            <a:r>
              <a:rPr lang="hu-HU" dirty="0"/>
              <a:t>Less Than </a:t>
            </a:r>
            <a:r>
              <a:rPr lang="hu-HU" dirty="0" err="1"/>
              <a:t>Equal</a:t>
            </a:r>
            <a:endParaRPr lang="hu-HU" dirty="0"/>
          </a:p>
          <a:p>
            <a:pPr lvl="1"/>
            <a:r>
              <a:rPr lang="hu-HU" dirty="0"/>
              <a:t>előző eredménye; </a:t>
            </a:r>
            <a:r>
              <a:rPr lang="hu-HU" dirty="0" err="1"/>
              <a:t>lejtoszazalek.tif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FF05E3-3BEE-C07A-E28F-6BF12A3C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C6B2992-95B6-BA50-10A4-E4966455D3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0" y="174172"/>
            <a:ext cx="3930013" cy="2864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CF14D86-846D-769F-C9BE-356121C661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60" y="3210666"/>
            <a:ext cx="3930013" cy="2895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449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FDA515-A412-A1D3-3EF9-6E8766BB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Raszterek közötti műveletek – összetett kifejezéssel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1C7F79-A3DF-C4C4-3813-374FAA77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39740" cy="4754563"/>
          </a:xfrm>
        </p:spPr>
        <p:txBody>
          <a:bodyPr/>
          <a:lstStyle/>
          <a:p>
            <a:r>
              <a:rPr lang="hu-HU" dirty="0"/>
              <a:t>mindezeket elvégezhetjük egy lépésben is a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Calculatorban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előző feladatok megoldása</a:t>
            </a:r>
          </a:p>
          <a:p>
            <a:pPr lvl="1"/>
            <a:r>
              <a:rPr lang="hu-HU" dirty="0" err="1"/>
              <a:t>SquareRoot</a:t>
            </a:r>
            <a:r>
              <a:rPr lang="hu-HU" dirty="0"/>
              <a:t>(("sopron30.tif" + 30) / 2) &gt; "</a:t>
            </a:r>
            <a:r>
              <a:rPr lang="hu-HU" dirty="0" err="1"/>
              <a:t>lejtoszazalek.tif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Log10((360 - "</a:t>
            </a:r>
            <a:r>
              <a:rPr lang="hu-HU" dirty="0" err="1"/>
              <a:t>kitettseg.tif</a:t>
            </a:r>
            <a:r>
              <a:rPr lang="hu-HU" dirty="0"/>
              <a:t>") * 60) &lt;="</a:t>
            </a:r>
            <a:r>
              <a:rPr lang="hu-HU" dirty="0" err="1"/>
              <a:t>lejtoszazalek.tif</a:t>
            </a:r>
            <a:r>
              <a:rPr lang="hu-HU" dirty="0"/>
              <a:t>"</a:t>
            </a:r>
          </a:p>
          <a:p>
            <a:pPr lvl="1"/>
            <a:r>
              <a:rPr lang="hu-HU" dirty="0"/>
              <a:t>Con(("</a:t>
            </a:r>
            <a:r>
              <a:rPr lang="hu-HU" dirty="0" err="1"/>
              <a:t>kitettseg.tif</a:t>
            </a:r>
            <a:r>
              <a:rPr lang="hu-HU" dirty="0"/>
              <a:t>" &gt; 45)  &amp; ("</a:t>
            </a:r>
            <a:r>
              <a:rPr lang="hu-HU" dirty="0" err="1"/>
              <a:t>kitettseg.tif</a:t>
            </a:r>
            <a:r>
              <a:rPr lang="hu-HU" dirty="0"/>
              <a:t>" &lt; 135),"sopron30.tif")</a:t>
            </a:r>
          </a:p>
          <a:p>
            <a:pPr lvl="1"/>
            <a:r>
              <a:rPr lang="hu-HU" dirty="0"/>
              <a:t>Con("pontok_raszterkent_0.tif",800,"sopron_aggregalt.tif")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6DD3EB0-D9C6-7629-58F5-768D9465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AE66F94-DBC0-B96C-5578-6723AC4D2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940" y="1422400"/>
            <a:ext cx="5655380" cy="4680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622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BE3CB4-A779-794F-B115-6E09AC17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(gyakorló)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C90D9A-5751-2E00-767B-212F49177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töltsd be a </a:t>
            </a:r>
            <a:r>
              <a:rPr lang="hu-HU" dirty="0" err="1"/>
              <a:t>cserhat.tif</a:t>
            </a:r>
            <a:r>
              <a:rPr lang="hu-HU" dirty="0"/>
              <a:t> domborzatmodellt</a:t>
            </a:r>
          </a:p>
          <a:p>
            <a:r>
              <a:rPr lang="hu-HU" dirty="0"/>
              <a:t>köbös </a:t>
            </a:r>
            <a:r>
              <a:rPr lang="hu-HU" dirty="0" err="1"/>
              <a:t>újramintavételezéssel</a:t>
            </a:r>
            <a:r>
              <a:rPr lang="hu-HU" dirty="0"/>
              <a:t> készíts 100 m-es felbontású rasztert belőle (A)</a:t>
            </a:r>
          </a:p>
          <a:p>
            <a:r>
              <a:rPr lang="hu-HU" dirty="0"/>
              <a:t>készít másolatot az A raszterről, a másolatban</a:t>
            </a:r>
          </a:p>
          <a:p>
            <a:pPr lvl="1"/>
            <a:r>
              <a:rPr lang="hu-HU" dirty="0"/>
              <a:t>töltsd ki a mélyedéseket (B)</a:t>
            </a:r>
          </a:p>
          <a:p>
            <a:r>
              <a:rPr lang="hu-HU" dirty="0"/>
              <a:t>készíts egy –10 és +20 között, véletlen, valós számértékekkel kitöltött rasztert</a:t>
            </a:r>
          </a:p>
          <a:p>
            <a:pPr lvl="1"/>
            <a:r>
              <a:rPr lang="hu-HU" dirty="0"/>
              <a:t>ugyanilyen cellakiosztásban (C)</a:t>
            </a:r>
          </a:p>
          <a:p>
            <a:r>
              <a:rPr lang="hu-HU" dirty="0"/>
              <a:t>képezd a B és C raszterek összegét (D)</a:t>
            </a:r>
          </a:p>
          <a:p>
            <a:r>
              <a:rPr lang="hu-HU" dirty="0"/>
              <a:t>számold ki az A és D raszterek közötti eltérés abszolútértékét azon</a:t>
            </a:r>
            <a:br>
              <a:rPr lang="hu-HU" dirty="0"/>
            </a:br>
            <a:r>
              <a:rPr lang="hu-HU" dirty="0"/>
              <a:t>cellákba, ahol a véletlen raszter (C) +10-nél nagyobb értéket tartalmaz</a:t>
            </a:r>
          </a:p>
          <a:p>
            <a:pPr lvl="1"/>
            <a:r>
              <a:rPr lang="hu-HU" dirty="0"/>
              <a:t>a többi cella kapjon konstans 0 értéket (E)</a:t>
            </a:r>
          </a:p>
          <a:p>
            <a:r>
              <a:rPr lang="hu-HU" dirty="0"/>
              <a:t>az utolsó két lépést (D, E) számold ki raszterkalkulátorral is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CC82B1-11E6-091E-8EC5-8BBF34F0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00C6E90-47B4-09EA-89B7-A0C29B0287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445" y="3581420"/>
            <a:ext cx="3217396" cy="3181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822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B53DC-752E-664F-24E0-2139F487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B9D4274F-02C6-5A72-4B02-1C19BF5592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019" y="3698454"/>
            <a:ext cx="3565076" cy="2478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B5048A8-5DC2-C496-ADBB-68AA6663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(gyakorló)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B06F93-3AFD-1AF0-74C3-7093BF0E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Resample</a:t>
            </a:r>
            <a:endParaRPr lang="hu-HU" dirty="0"/>
          </a:p>
          <a:p>
            <a:pPr lvl="1"/>
            <a:r>
              <a:rPr lang="hu-HU" dirty="0" err="1"/>
              <a:t>A.tif</a:t>
            </a:r>
            <a:endParaRPr lang="hu-HU" dirty="0"/>
          </a:p>
          <a:p>
            <a:pPr lvl="1"/>
            <a:r>
              <a:rPr lang="hu-HU" dirty="0"/>
              <a:t>100, 100</a:t>
            </a:r>
          </a:p>
          <a:p>
            <a:pPr lvl="1"/>
            <a:r>
              <a:rPr lang="hu-HU" dirty="0" err="1"/>
              <a:t>cubic</a:t>
            </a:r>
            <a:endParaRPr lang="hu-HU" dirty="0"/>
          </a:p>
          <a:p>
            <a:r>
              <a:rPr lang="hu-HU" dirty="0" err="1"/>
              <a:t>Fill</a:t>
            </a:r>
            <a:endParaRPr lang="hu-HU" dirty="0"/>
          </a:p>
          <a:p>
            <a:pPr lvl="1"/>
            <a:r>
              <a:rPr lang="hu-HU" dirty="0" err="1"/>
              <a:t>B.tif</a:t>
            </a:r>
            <a:endParaRPr lang="hu-HU" dirty="0"/>
          </a:p>
          <a:p>
            <a:r>
              <a:rPr lang="hu-HU" dirty="0" err="1"/>
              <a:t>Create</a:t>
            </a:r>
            <a:r>
              <a:rPr lang="hu-HU" dirty="0"/>
              <a:t> Random </a:t>
            </a:r>
            <a:r>
              <a:rPr lang="hu-HU" dirty="0" err="1"/>
              <a:t>Raster</a:t>
            </a:r>
            <a:r>
              <a:rPr lang="hu-HU" dirty="0"/>
              <a:t> (Data Management)</a:t>
            </a:r>
          </a:p>
          <a:p>
            <a:pPr lvl="1"/>
            <a:r>
              <a:rPr lang="hu-HU" dirty="0"/>
              <a:t>elérési út, </a:t>
            </a:r>
            <a:r>
              <a:rPr lang="hu-HU" dirty="0" err="1"/>
              <a:t>C.tif</a:t>
            </a:r>
            <a:endParaRPr lang="hu-HU" dirty="0"/>
          </a:p>
          <a:p>
            <a:pPr lvl="1"/>
            <a:r>
              <a:rPr lang="hu-HU" dirty="0"/>
              <a:t>uniform, -10, 20</a:t>
            </a:r>
          </a:p>
          <a:p>
            <a:pPr lvl="1"/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B.tif</a:t>
            </a:r>
            <a:endParaRPr lang="hu-HU" dirty="0"/>
          </a:p>
          <a:p>
            <a:pPr lvl="1"/>
            <a:r>
              <a:rPr lang="hu-HU" dirty="0"/>
              <a:t>100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E84566-C180-3C5B-6EF1-51A4C367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E6607C3-B0F2-4BBA-6A65-1230DAF6E0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58128"/>
            <a:ext cx="3565076" cy="2447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4E36063-3068-CE78-4CA9-E2333C863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019" y="410381"/>
            <a:ext cx="3565076" cy="2471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artalom helye 2">
            <a:extLst>
              <a:ext uri="{FF2B5EF4-FFF2-40B4-BE49-F238E27FC236}">
                <a16:creationId xmlns:a16="http://schemas.microsoft.com/office/drawing/2014/main" id="{E21D3F78-6BD1-A08E-66BB-F19E75B83881}"/>
              </a:ext>
            </a:extLst>
          </p:cNvPr>
          <p:cNvSpPr txBox="1">
            <a:spLocks/>
          </p:cNvSpPr>
          <p:nvPr/>
        </p:nvSpPr>
        <p:spPr>
          <a:xfrm>
            <a:off x="6257019" y="248796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F13A830A-EC30-C7F2-2F71-487473D90032}"/>
              </a:ext>
            </a:extLst>
          </p:cNvPr>
          <p:cNvSpPr txBox="1">
            <a:spLocks/>
          </p:cNvSpPr>
          <p:nvPr/>
        </p:nvSpPr>
        <p:spPr>
          <a:xfrm>
            <a:off x="8476344" y="3825674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63A9DEBC-0B5B-BCF9-173F-3AAFB6EDF43F}"/>
              </a:ext>
            </a:extLst>
          </p:cNvPr>
          <p:cNvSpPr txBox="1">
            <a:spLocks/>
          </p:cNvSpPr>
          <p:nvPr/>
        </p:nvSpPr>
        <p:spPr>
          <a:xfrm>
            <a:off x="6257019" y="5815949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056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7DD40BA6-5FCA-3EEA-107E-59F0341D12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903" y="3525357"/>
            <a:ext cx="3810000" cy="2651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6D0057B-C4E6-9D9F-78FA-A6DE255C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(gyakorló)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14326A-5398-A104-7044-01B56519E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Plus</a:t>
            </a:r>
          </a:p>
          <a:p>
            <a:pPr lvl="1"/>
            <a:r>
              <a:rPr lang="hu-HU" dirty="0" err="1"/>
              <a:t>B.tif</a:t>
            </a:r>
            <a:r>
              <a:rPr lang="hu-HU" dirty="0"/>
              <a:t>, </a:t>
            </a:r>
            <a:r>
              <a:rPr lang="hu-HU" dirty="0" err="1"/>
              <a:t>C.tif</a:t>
            </a:r>
            <a:endParaRPr lang="hu-HU" dirty="0"/>
          </a:p>
          <a:p>
            <a:pPr lvl="1"/>
            <a:r>
              <a:rPr lang="hu-HU" dirty="0" err="1"/>
              <a:t>D.tif</a:t>
            </a:r>
            <a:endParaRPr lang="hu-HU" dirty="0"/>
          </a:p>
          <a:p>
            <a:r>
              <a:rPr lang="hu-HU" dirty="0" err="1"/>
              <a:t>Minus</a:t>
            </a:r>
            <a:endParaRPr lang="hu-HU" dirty="0"/>
          </a:p>
          <a:p>
            <a:pPr lvl="1"/>
            <a:r>
              <a:rPr lang="hu-HU" dirty="0" err="1"/>
              <a:t>A.tif</a:t>
            </a:r>
            <a:r>
              <a:rPr lang="hu-HU" dirty="0"/>
              <a:t>, </a:t>
            </a:r>
            <a:r>
              <a:rPr lang="hu-HU" dirty="0" err="1"/>
              <a:t>D.tif</a:t>
            </a:r>
            <a:endParaRPr lang="hu-HU" dirty="0"/>
          </a:p>
          <a:p>
            <a:pPr lvl="1"/>
            <a:r>
              <a:rPr lang="hu-HU" dirty="0" err="1"/>
              <a:t>elteres.tif</a:t>
            </a:r>
            <a:endParaRPr lang="hu-HU" dirty="0"/>
          </a:p>
          <a:p>
            <a:r>
              <a:rPr lang="hu-HU" dirty="0" err="1"/>
              <a:t>Abs</a:t>
            </a:r>
            <a:endParaRPr lang="hu-HU" dirty="0"/>
          </a:p>
          <a:p>
            <a:pPr lvl="1"/>
            <a:r>
              <a:rPr lang="hu-HU" dirty="0" err="1"/>
              <a:t>elteres.tif</a:t>
            </a:r>
            <a:endParaRPr lang="hu-HU" dirty="0"/>
          </a:p>
          <a:p>
            <a:pPr lvl="1"/>
            <a:r>
              <a:rPr lang="hu-HU" dirty="0" err="1"/>
              <a:t>abszolutertek.tif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2C6C90-F067-9019-B162-88AFE4F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4ACE56C-C245-322B-E0D3-5D1D693AF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548" y="1602886"/>
            <a:ext cx="3821568" cy="2649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65E8135-5F81-1579-488A-71AC364B91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903" y="245965"/>
            <a:ext cx="3810000" cy="2649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artalom helye 2">
            <a:extLst>
              <a:ext uri="{FF2B5EF4-FFF2-40B4-BE49-F238E27FC236}">
                <a16:creationId xmlns:a16="http://schemas.microsoft.com/office/drawing/2014/main" id="{2A43875F-AF3B-277D-4669-017E74893201}"/>
              </a:ext>
            </a:extLst>
          </p:cNvPr>
          <p:cNvSpPr txBox="1">
            <a:spLocks/>
          </p:cNvSpPr>
          <p:nvPr/>
        </p:nvSpPr>
        <p:spPr>
          <a:xfrm>
            <a:off x="6257019" y="248796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5A9B2E7A-2C87-A3F3-E837-3D1C52862410}"/>
              </a:ext>
            </a:extLst>
          </p:cNvPr>
          <p:cNvSpPr txBox="1">
            <a:spLocks/>
          </p:cNvSpPr>
          <p:nvPr/>
        </p:nvSpPr>
        <p:spPr>
          <a:xfrm>
            <a:off x="8307217" y="384122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DA13FC10-1E34-7D30-C9B2-D6611C7A1C9C}"/>
              </a:ext>
            </a:extLst>
          </p:cNvPr>
          <p:cNvSpPr txBox="1">
            <a:spLocks/>
          </p:cNvSpPr>
          <p:nvPr/>
        </p:nvSpPr>
        <p:spPr>
          <a:xfrm>
            <a:off x="6257019" y="5815949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749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10A0-9107-2705-F4D9-2253D0AE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B2D16643-9C84-AB1B-6132-72A2EA633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737" y="3574090"/>
            <a:ext cx="3810001" cy="2634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65A0FDA-6BB8-09F7-6620-61B3F338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(gyakorló)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10D02B-48D5-3FA8-615C-E17AA2790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Greater</a:t>
            </a:r>
            <a:r>
              <a:rPr lang="hu-HU" dirty="0"/>
              <a:t> Than</a:t>
            </a:r>
          </a:p>
          <a:p>
            <a:pPr lvl="1"/>
            <a:r>
              <a:rPr lang="hu-HU" dirty="0" err="1"/>
              <a:t>C.tif</a:t>
            </a:r>
            <a:r>
              <a:rPr lang="hu-HU" dirty="0"/>
              <a:t>, 10</a:t>
            </a:r>
          </a:p>
          <a:p>
            <a:pPr lvl="1"/>
            <a:r>
              <a:rPr lang="hu-HU" dirty="0"/>
              <a:t>nagyobb_10nel.tif</a:t>
            </a:r>
          </a:p>
          <a:p>
            <a:r>
              <a:rPr lang="hu-HU" dirty="0"/>
              <a:t>Con</a:t>
            </a:r>
          </a:p>
          <a:p>
            <a:pPr lvl="1"/>
            <a:r>
              <a:rPr lang="hu-HU" dirty="0"/>
              <a:t>nagyobb_10nel.tif</a:t>
            </a:r>
          </a:p>
          <a:p>
            <a:pPr lvl="1"/>
            <a:r>
              <a:rPr lang="hu-HU" dirty="0" err="1"/>
              <a:t>abszolutertek.tif</a:t>
            </a:r>
            <a:endParaRPr lang="hu-HU" dirty="0"/>
          </a:p>
          <a:p>
            <a:pPr lvl="1"/>
            <a:r>
              <a:rPr lang="hu-HU" dirty="0"/>
              <a:t>0</a:t>
            </a:r>
          </a:p>
          <a:p>
            <a:pPr lvl="1"/>
            <a:r>
              <a:rPr lang="hu-HU" dirty="0" err="1"/>
              <a:t>E.tif</a:t>
            </a:r>
            <a:endParaRPr lang="hu-HU" dirty="0"/>
          </a:p>
          <a:p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Calculator</a:t>
            </a:r>
            <a:endParaRPr lang="hu-HU" dirty="0"/>
          </a:p>
          <a:p>
            <a:pPr lvl="1"/>
            <a:r>
              <a:rPr lang="hu-HU" dirty="0"/>
              <a:t>Con("</a:t>
            </a:r>
            <a:r>
              <a:rPr lang="hu-HU" dirty="0" err="1"/>
              <a:t>C.tif</a:t>
            </a:r>
            <a:r>
              <a:rPr lang="hu-HU" dirty="0"/>
              <a:t>" &gt; 10, </a:t>
            </a:r>
            <a:r>
              <a:rPr lang="hu-HU" dirty="0" err="1"/>
              <a:t>Abs</a:t>
            </a:r>
            <a:r>
              <a:rPr lang="hu-HU" dirty="0"/>
              <a:t>("</a:t>
            </a:r>
            <a:r>
              <a:rPr lang="hu-HU" dirty="0" err="1"/>
              <a:t>A.tif</a:t>
            </a:r>
            <a:r>
              <a:rPr lang="hu-HU" dirty="0"/>
              <a:t>" - "</a:t>
            </a:r>
            <a:r>
              <a:rPr lang="hu-HU" dirty="0" err="1"/>
              <a:t>D.tif</a:t>
            </a:r>
            <a:r>
              <a:rPr lang="hu-HU" dirty="0"/>
              <a:t>"), 0)</a:t>
            </a:r>
          </a:p>
          <a:p>
            <a:pPr lvl="1"/>
            <a:r>
              <a:rPr lang="hu-HU" dirty="0" err="1"/>
              <a:t>E.tif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17ED78-7701-19E3-1A7C-DC19D67B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333252D-784E-2756-8F8B-B690DEE3CB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754" y="1592716"/>
            <a:ext cx="3813362" cy="2646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35D0A9A-6CA3-921D-3D3A-033494740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738" y="234922"/>
            <a:ext cx="3810000" cy="2646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artalom helye 2">
            <a:extLst>
              <a:ext uri="{FF2B5EF4-FFF2-40B4-BE49-F238E27FC236}">
                <a16:creationId xmlns:a16="http://schemas.microsoft.com/office/drawing/2014/main" id="{541A06F2-56CF-E6D6-8594-4BE15A5557F7}"/>
              </a:ext>
            </a:extLst>
          </p:cNvPr>
          <p:cNvSpPr txBox="1">
            <a:spLocks/>
          </p:cNvSpPr>
          <p:nvPr/>
        </p:nvSpPr>
        <p:spPr>
          <a:xfrm>
            <a:off x="6257019" y="248796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D13A2100-B6B7-2CD1-D134-0BCC147CE103}"/>
              </a:ext>
            </a:extLst>
          </p:cNvPr>
          <p:cNvSpPr txBox="1">
            <a:spLocks/>
          </p:cNvSpPr>
          <p:nvPr/>
        </p:nvSpPr>
        <p:spPr>
          <a:xfrm>
            <a:off x="8307217" y="3841226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CC2C78F8-77DF-72FC-AF65-FFE46AD279AD}"/>
              </a:ext>
            </a:extLst>
          </p:cNvPr>
          <p:cNvSpPr txBox="1">
            <a:spLocks/>
          </p:cNvSpPr>
          <p:nvPr/>
        </p:nvSpPr>
        <p:spPr>
          <a:xfrm>
            <a:off x="6257018" y="5815949"/>
            <a:ext cx="1442645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5–6–7–8</a:t>
            </a:r>
          </a:p>
        </p:txBody>
      </p:sp>
    </p:spTree>
    <p:extLst>
      <p:ext uri="{BB962C8B-B14F-4D97-AF65-F5344CB8AC3E}">
        <p14:creationId xmlns:p14="http://schemas.microsoft.com/office/powerpoint/2010/main" val="35799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C658C6-192E-971F-274F-7566B0DC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 megadása,</a:t>
            </a:r>
            <a:br>
              <a:rPr lang="hu-HU" dirty="0"/>
            </a:br>
            <a:r>
              <a:rPr lang="hu-HU" dirty="0"/>
              <a:t>vetületi transzformáció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9F60FF8-BCEA-D3DB-F880-D7EEE3A0C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332F39B-307B-5B3E-C44E-A7C6360D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4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966279-69D4-4560-FF25-14CAA3E2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Hiányzó vetület megadása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E8A68C-4D41-D5C9-7F40-AD8A836D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271510" cy="4754563"/>
          </a:xfrm>
        </p:spPr>
        <p:txBody>
          <a:bodyPr/>
          <a:lstStyle/>
          <a:p>
            <a:r>
              <a:rPr lang="hu-HU" dirty="0"/>
              <a:t>hiányzó (vagy hibás) vetület két helyen adható meg</a:t>
            </a:r>
          </a:p>
          <a:p>
            <a:pPr lvl="1"/>
            <a:r>
              <a:rPr lang="hu-HU" dirty="0" err="1"/>
              <a:t>ArcCatalogban</a:t>
            </a:r>
            <a:r>
              <a:rPr lang="hu-HU" dirty="0"/>
              <a:t>: jobb klikk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&gt; Edit</a:t>
            </a:r>
          </a:p>
          <a:p>
            <a:pPr lvl="1"/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</a:t>
            </a:r>
            <a:r>
              <a:rPr lang="hu-HU" dirty="0" err="1"/>
              <a:t>Define</a:t>
            </a:r>
            <a:r>
              <a:rPr lang="hu-HU" dirty="0"/>
              <a:t> Projection eszköz</a:t>
            </a:r>
          </a:p>
          <a:p>
            <a:pPr lvl="1"/>
            <a:r>
              <a:rPr lang="hu-HU" dirty="0"/>
              <a:t>alternatív megoldás: </a:t>
            </a:r>
            <a:r>
              <a:rPr lang="hu-HU" dirty="0" err="1"/>
              <a:t>Copy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+ </a:t>
            </a:r>
            <a:r>
              <a:rPr lang="hu-HU" dirty="0" err="1"/>
              <a:t>Environments</a:t>
            </a:r>
            <a:r>
              <a:rPr lang="hu-HU" dirty="0"/>
              <a:t> &gt; Output </a:t>
            </a:r>
            <a:r>
              <a:rPr lang="hu-HU" dirty="0" err="1"/>
              <a:t>Coordinate</a:t>
            </a:r>
            <a:r>
              <a:rPr lang="hu-HU" dirty="0"/>
              <a:t> System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</a:t>
            </a:r>
            <a:r>
              <a:rPr lang="hu-HU" dirty="0" err="1"/>
              <a:t>legifoto.tif-et</a:t>
            </a:r>
            <a:endParaRPr lang="hu-HU" dirty="0"/>
          </a:p>
          <a:p>
            <a:pPr lvl="1"/>
            <a:r>
              <a:rPr lang="hu-HU" dirty="0"/>
              <a:t>tulajdonságoknál ellenőrizzük a vetületet</a:t>
            </a:r>
          </a:p>
          <a:p>
            <a:pPr lvl="1"/>
            <a:r>
              <a:rPr lang="hu-HU" dirty="0"/>
              <a:t>példa kedvéért állítsuk Web </a:t>
            </a:r>
            <a:r>
              <a:rPr lang="hu-HU" dirty="0" err="1"/>
              <a:t>Mercatorra</a:t>
            </a:r>
            <a:r>
              <a:rPr lang="hu-HU" dirty="0"/>
              <a:t> a vetületét, </a:t>
            </a:r>
            <a:r>
              <a:rPr lang="hu-HU" dirty="0" err="1"/>
              <a:t>ugorjunk</a:t>
            </a:r>
            <a:r>
              <a:rPr lang="hu-HU" dirty="0"/>
              <a:t> rá</a:t>
            </a:r>
          </a:p>
          <a:p>
            <a:pPr lvl="1"/>
            <a:r>
              <a:rPr lang="hu-HU" dirty="0"/>
              <a:t>adjunk hozzá alaptérképet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Afrika partjainál lesz</a:t>
            </a:r>
          </a:p>
          <a:p>
            <a:pPr lvl="1"/>
            <a:r>
              <a:rPr lang="hu-HU" dirty="0" err="1"/>
              <a:t>Define</a:t>
            </a:r>
            <a:r>
              <a:rPr lang="hu-HU" dirty="0"/>
              <a:t> </a:t>
            </a:r>
            <a:r>
              <a:rPr lang="hu-HU" dirty="0" err="1"/>
              <a:t>Projectionnel</a:t>
            </a:r>
            <a:r>
              <a:rPr lang="hu-HU" dirty="0"/>
              <a:t> állítsuk át EOV-</a:t>
            </a:r>
            <a:r>
              <a:rPr lang="hu-HU" dirty="0" err="1"/>
              <a:t>ba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FBF6A5-54BF-B7ED-0803-CEFD3377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DEBEC54-2848-4E90-69FE-4C40F6B8F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710" y="116284"/>
            <a:ext cx="2933699" cy="25669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34BA667-1EBE-2231-1455-27407D7701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4197" y="2775448"/>
            <a:ext cx="2929212" cy="1807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1C1C7B1-AEE5-9342-5D74-FF1533DE9C42}"/>
              </a:ext>
            </a:extLst>
          </p:cNvPr>
          <p:cNvSpPr/>
          <p:nvPr/>
        </p:nvSpPr>
        <p:spPr>
          <a:xfrm>
            <a:off x="9189720" y="3463291"/>
            <a:ext cx="274320" cy="2628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4FC0108-8F60-80E3-90AE-0FC9AAE8C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709" y="4691982"/>
            <a:ext cx="2933699" cy="20749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127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C25E-B3BC-B245-CEAC-AF120875F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DD74A0-5368-855D-34BA-C0453F5D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DB9ABC-E954-E9D6-54FC-C301A443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257800" cy="4754563"/>
          </a:xfrm>
        </p:spPr>
        <p:txBody>
          <a:bodyPr/>
          <a:lstStyle/>
          <a:p>
            <a:r>
              <a:rPr lang="hu-HU" dirty="0"/>
              <a:t>nagyíts a hiányzó vetületű </a:t>
            </a:r>
            <a:r>
              <a:rPr lang="en-US" dirty="0"/>
              <a:t>CORINE </a:t>
            </a:r>
            <a:r>
              <a:rPr lang="en-US" dirty="0" err="1"/>
              <a:t>felszínborítás</a:t>
            </a:r>
            <a:r>
              <a:rPr lang="hu-HU" dirty="0"/>
              <a:t>i raszterre</a:t>
            </a:r>
          </a:p>
          <a:p>
            <a:pPr lvl="1"/>
            <a:r>
              <a:rPr lang="hu-HU" dirty="0"/>
              <a:t>amely Dorog (18,7°, 47,66°) környékét ábrázolja</a:t>
            </a:r>
          </a:p>
          <a:p>
            <a:r>
              <a:rPr lang="hu-HU" dirty="0"/>
              <a:t>hol jelenik meg a raszter?</a:t>
            </a:r>
          </a:p>
          <a:p>
            <a:pPr lvl="1"/>
            <a:r>
              <a:rPr lang="hu-HU" dirty="0"/>
              <a:t>adj hozzá alaptérképet</a:t>
            </a:r>
          </a:p>
          <a:p>
            <a:r>
              <a:rPr lang="hu-HU" dirty="0"/>
              <a:t>találd ki a vetületét ennek az oldalnak a segítségével:</a:t>
            </a:r>
          </a:p>
          <a:p>
            <a:pPr lvl="1"/>
            <a:r>
              <a:rPr lang="hu-HU" dirty="0">
                <a:sym typeface="Wingdings" panose="05000000000000000000" pitchFamily="2" charset="2"/>
                <a:hlinkClick r:id="rId2"/>
              </a:rPr>
              <a:t>stevage.github.io/</a:t>
            </a:r>
            <a:r>
              <a:rPr lang="hu-HU" dirty="0" err="1">
                <a:sym typeface="Wingdings" panose="05000000000000000000" pitchFamily="2" charset="2"/>
                <a:hlinkClick r:id="rId2"/>
              </a:rPr>
              <a:t>WhatTheProj</a:t>
            </a:r>
            <a:r>
              <a:rPr lang="hu-HU" dirty="0">
                <a:sym typeface="Wingdings" panose="05000000000000000000" pitchFamily="2" charset="2"/>
                <a:hlinkClick r:id="rId2"/>
              </a:rPr>
              <a:t>/</a:t>
            </a:r>
            <a:endParaRPr lang="hu-HU" dirty="0"/>
          </a:p>
          <a:p>
            <a:r>
              <a:rPr lang="hu-HU" dirty="0"/>
              <a:t>add meg a hiányzó vetületet a </a:t>
            </a:r>
            <a:r>
              <a:rPr lang="hu-HU" dirty="0" err="1"/>
              <a:t>Define</a:t>
            </a:r>
            <a:r>
              <a:rPr lang="hu-HU" dirty="0"/>
              <a:t> Projection eszközzel</a:t>
            </a:r>
          </a:p>
          <a:p>
            <a:pPr lvl="1"/>
            <a:r>
              <a:rPr lang="hu-HU" dirty="0"/>
              <a:t>használd az EPSG-számot a keresőben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EA0303-3B90-6F4B-7539-AEA2C3FB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E9C4443-6843-EC2D-90F4-4D38569B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92" r="1"/>
          <a:stretch>
            <a:fillRect/>
          </a:stretch>
        </p:blipFill>
        <p:spPr>
          <a:xfrm>
            <a:off x="6096000" y="1476016"/>
            <a:ext cx="5961350" cy="4522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28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A91105-5616-2DAA-12C6-52ADCF02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25741-C8C3-035C-3457-B7002339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305446" cy="4754563"/>
          </a:xfrm>
        </p:spPr>
        <p:txBody>
          <a:bodyPr/>
          <a:lstStyle/>
          <a:p>
            <a:r>
              <a:rPr lang="hu-HU" dirty="0"/>
              <a:t>hol jelenik meg a raszter?</a:t>
            </a:r>
          </a:p>
          <a:p>
            <a:pPr lvl="1"/>
            <a:r>
              <a:rPr lang="hu-HU" dirty="0"/>
              <a:t>valahol az orosz–mongol határ közelében…</a:t>
            </a:r>
          </a:p>
          <a:p>
            <a:r>
              <a:rPr lang="hu-HU" dirty="0"/>
              <a:t>találd ki a vetületét</a:t>
            </a:r>
          </a:p>
          <a:p>
            <a:pPr lvl="1"/>
            <a:r>
              <a:rPr lang="hu-HU" dirty="0"/>
              <a:t>X/Y: 4975148, 2768916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/>
              <a:t>Lon</a:t>
            </a:r>
            <a:r>
              <a:rPr lang="hu-HU" dirty="0"/>
              <a:t>/Lat: 18.7, 47.66</a:t>
            </a:r>
          </a:p>
          <a:p>
            <a:pPr lvl="1"/>
            <a:r>
              <a:rPr lang="hu-HU" dirty="0"/>
              <a:t>LAEA Europe (EPSG: 3035)</a:t>
            </a:r>
          </a:p>
          <a:p>
            <a:pPr lvl="1"/>
            <a:r>
              <a:rPr lang="hu-HU" dirty="0"/>
              <a:t>ez </a:t>
            </a:r>
            <a:r>
              <a:rPr lang="hu-HU" dirty="0" err="1"/>
              <a:t>ArcMapben</a:t>
            </a:r>
            <a:r>
              <a:rPr lang="hu-HU" dirty="0"/>
              <a:t> ETRS_1989_LAEA néven található meg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85F2DA-8F6C-86AC-6A96-87D6FDD1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23A7EC3-B806-30B4-1B49-473D7828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14" r="13008"/>
          <a:stretch>
            <a:fillRect/>
          </a:stretch>
        </p:blipFill>
        <p:spPr>
          <a:xfrm>
            <a:off x="8143646" y="1363954"/>
            <a:ext cx="3924300" cy="4782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45C2E12-821E-46E7-BA76-4F06AC892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9" y="4003946"/>
            <a:ext cx="4538416" cy="2130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AC5CD6-F023-B944-4A49-6EFD4F5269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6939"/>
          <a:stretch>
            <a:fillRect/>
          </a:stretch>
        </p:blipFill>
        <p:spPr>
          <a:xfrm>
            <a:off x="5168585" y="4003945"/>
            <a:ext cx="2847241" cy="2130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97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007C15-9B74-7229-BF07-85D7C51B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Hiányzó vetület megadása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82A8F1-9D16-762E-5C29-0886E62BD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Define</a:t>
            </a:r>
            <a:r>
              <a:rPr lang="hu-HU" dirty="0"/>
              <a:t> Projection eszköz vektorokra és raszterekre</a:t>
            </a:r>
            <a:br>
              <a:rPr lang="hu-HU" dirty="0"/>
            </a:br>
            <a:r>
              <a:rPr lang="hu-HU" dirty="0"/>
              <a:t>egyaránt működik</a:t>
            </a:r>
          </a:p>
          <a:p>
            <a:r>
              <a:rPr lang="hu-HU" dirty="0"/>
              <a:t>a vetületet csak akkor módosítsuk, ha</a:t>
            </a:r>
          </a:p>
          <a:p>
            <a:pPr lvl="1"/>
            <a:r>
              <a:rPr lang="hu-HU" dirty="0"/>
              <a:t>hiányzik (</a:t>
            </a:r>
            <a:r>
              <a:rPr lang="hu-HU" dirty="0" err="1"/>
              <a:t>unknown</a:t>
            </a:r>
            <a:r>
              <a:rPr lang="hu-HU" dirty="0"/>
              <a:t>), pl. mert a vetületet leíró</a:t>
            </a:r>
            <a:br>
              <a:rPr lang="hu-HU" dirty="0"/>
            </a:br>
            <a:r>
              <a:rPr lang="hu-HU" dirty="0"/>
              <a:t>segédfájlt nem kaptuk meg</a:t>
            </a:r>
          </a:p>
          <a:p>
            <a:pPr lvl="1"/>
            <a:r>
              <a:rPr lang="hu-HU" dirty="0"/>
              <a:t>nem passzol a koordinátákhoz (hibás), és a</a:t>
            </a:r>
            <a:br>
              <a:rPr lang="hu-HU" dirty="0"/>
            </a:br>
            <a:r>
              <a:rPr lang="hu-HU" dirty="0"/>
              <a:t>koordináták alapján tudjuk, hogy mi a helyes vetület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F9C461-21F8-789C-9902-1862D79F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térkép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C629813-877B-FE12-475D-977D45273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983" y="1544417"/>
            <a:ext cx="4727864" cy="2411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002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35941-6117-9572-45E2-F4DD5862C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6D7A74-6980-8245-FC21-05E3CF26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Hiányzó vetület megadása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20A681-DEB6-9B2D-557A-4037419B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Define</a:t>
            </a:r>
            <a:r>
              <a:rPr lang="hu-HU" dirty="0"/>
              <a:t> Projection eszköz vektorokra és raszterekre</a:t>
            </a:r>
            <a:br>
              <a:rPr lang="hu-HU" dirty="0"/>
            </a:br>
            <a:r>
              <a:rPr lang="hu-HU" dirty="0"/>
              <a:t>egyaránt működik</a:t>
            </a:r>
          </a:p>
          <a:p>
            <a:r>
              <a:rPr lang="hu-HU" dirty="0"/>
              <a:t>a vetületet csak akkor módosítsuk, ha</a:t>
            </a:r>
          </a:p>
          <a:p>
            <a:pPr lvl="1"/>
            <a:r>
              <a:rPr lang="hu-HU" dirty="0"/>
              <a:t>hiányzik (</a:t>
            </a:r>
            <a:r>
              <a:rPr lang="hu-HU" dirty="0" err="1"/>
              <a:t>unknown</a:t>
            </a:r>
            <a:r>
              <a:rPr lang="hu-HU" dirty="0"/>
              <a:t>), pl. mert a vetületet leíró</a:t>
            </a:r>
            <a:br>
              <a:rPr lang="hu-HU" dirty="0"/>
            </a:br>
            <a:r>
              <a:rPr lang="hu-HU" dirty="0"/>
              <a:t>segédfájlt nem kaptuk meg</a:t>
            </a:r>
          </a:p>
          <a:p>
            <a:pPr lvl="1"/>
            <a:r>
              <a:rPr lang="hu-HU" dirty="0"/>
              <a:t>nem passzol a koordinátákhoz (hibás), és a</a:t>
            </a:r>
            <a:br>
              <a:rPr lang="hu-HU" dirty="0"/>
            </a:br>
            <a:r>
              <a:rPr lang="hu-HU" dirty="0"/>
              <a:t>koordináták alapján tudjuk, hogy mi a helyes vetület</a:t>
            </a:r>
          </a:p>
          <a:p>
            <a:r>
              <a:rPr lang="hu-HU" dirty="0"/>
              <a:t>minden más esetben</a:t>
            </a:r>
          </a:p>
          <a:p>
            <a:pPr lvl="1"/>
            <a:r>
              <a:rPr lang="hu-HU" dirty="0"/>
              <a:t>vagyis ha a vetületi információ és a koordináták passzolnak</a:t>
            </a:r>
          </a:p>
          <a:p>
            <a:pPr lvl="1"/>
            <a:r>
              <a:rPr lang="hu-HU" dirty="0"/>
              <a:t>csupán csak más vetületbe szeretnénk helyezni a raszterünket</a:t>
            </a:r>
          </a:p>
          <a:p>
            <a:pPr lvl="1"/>
            <a:r>
              <a:rPr lang="hu-HU" dirty="0"/>
              <a:t>és evvel párhuzamosan az összes koordinátát átszámoltatni</a:t>
            </a:r>
          </a:p>
          <a:p>
            <a:pPr lvl="1"/>
            <a:r>
              <a:rPr lang="hu-HU" dirty="0"/>
              <a:t>akkor </a:t>
            </a:r>
            <a:r>
              <a:rPr lang="hu-HU" b="1" dirty="0"/>
              <a:t>átvetítés</a:t>
            </a:r>
            <a:r>
              <a:rPr lang="hu-HU" dirty="0"/>
              <a:t>t (vetületi transzformációt) kell alkalmaznunk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F4D36D-EEF9-9848-38E5-B9941BC7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térkép, művésze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46EB8E1-EEE8-CE15-952E-A63FD34FC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983" y="1544417"/>
            <a:ext cx="4727864" cy="24112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973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4CEE-3039-373E-9C62-858C51C1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877BD2-8EEE-FB7B-D4A9-6DC38D79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930F04-D02A-8115-3F3E-E5DEAAED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&gt; Project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vigyázz, a Data Management &gt; </a:t>
            </a:r>
            <a:r>
              <a:rPr lang="hu-HU" dirty="0" err="1"/>
              <a:t>Projections</a:t>
            </a:r>
            <a:r>
              <a:rPr lang="hu-HU" dirty="0"/>
              <a:t> and </a:t>
            </a:r>
            <a:r>
              <a:rPr lang="hu-HU" dirty="0" err="1"/>
              <a:t>Transformations</a:t>
            </a:r>
            <a:r>
              <a:rPr lang="hu-HU" dirty="0"/>
              <a:t> &gt; Project eszköz vektorokhoz készült, rasztert nem fogad bemenetként!</a:t>
            </a:r>
          </a:p>
          <a:p>
            <a:r>
              <a:rPr lang="hu-HU" dirty="0"/>
              <a:t>nagyon másképp működik a vektorok és raszterek esetén</a:t>
            </a:r>
          </a:p>
          <a:p>
            <a:pPr lvl="1"/>
            <a:r>
              <a:rPr lang="hu-HU" dirty="0"/>
              <a:t>ezért kell két külön eszközt használnunk</a:t>
            </a:r>
          </a:p>
          <a:p>
            <a:r>
              <a:rPr lang="hu-HU" dirty="0"/>
              <a:t>első ránézésre a vektorok transzformációja tűnik bonyolultnak</a:t>
            </a:r>
          </a:p>
          <a:p>
            <a:pPr lvl="1"/>
            <a:r>
              <a:rPr lang="hu-HU" dirty="0"/>
              <a:t>hiszen az összes </a:t>
            </a:r>
            <a:r>
              <a:rPr lang="hu-HU" dirty="0" err="1"/>
              <a:t>vertex</a:t>
            </a:r>
            <a:r>
              <a:rPr lang="hu-HU" dirty="0"/>
              <a:t> koordinátáját ki kell számolni</a:t>
            </a:r>
          </a:p>
          <a:p>
            <a:pPr lvl="1"/>
            <a:r>
              <a:rPr lang="hu-HU" dirty="0"/>
              <a:t>raszterek esetén meg ugye elég a négy sarokponti koordinátáét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4EC71D-B95C-686F-7297-54EBA2E3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1689</Words>
  <Application>Microsoft Office PowerPoint</Application>
  <PresentationFormat>Szélesvásznú</PresentationFormat>
  <Paragraphs>281</Paragraphs>
  <Slides>30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Wingdings</vt:lpstr>
      <vt:lpstr>Office-téma</vt:lpstr>
      <vt:lpstr>Raszterműveletek, raszter-vektor konverzió 3</vt:lpstr>
      <vt:lpstr>Tartalom</vt:lpstr>
      <vt:lpstr>Vetület megadása, vetületi transzformáció</vt:lpstr>
      <vt:lpstr>Hiányzó vetület megadása</vt:lpstr>
      <vt:lpstr>1. feladat</vt:lpstr>
      <vt:lpstr>1. feladat – megoldás</vt:lpstr>
      <vt:lpstr>Hiányzó vetület megadása</vt:lpstr>
      <vt:lpstr>Hiányzó vetület megadása</vt:lpstr>
      <vt:lpstr>Vetületi transzformáció</vt:lpstr>
      <vt:lpstr>Vetületi transzformáció</vt:lpstr>
      <vt:lpstr>Vetületi transzformáció</vt:lpstr>
      <vt:lpstr>Vetületi transzformáció</vt:lpstr>
      <vt:lpstr>Vetületi transzformáció</vt:lpstr>
      <vt:lpstr>Vetületi transzformáció</vt:lpstr>
      <vt:lpstr>Raszterek közötti műveletek</vt:lpstr>
      <vt:lpstr>Raszterek közötti műveletek</vt:lpstr>
      <vt:lpstr>Raszterek közötti műveletek</vt:lpstr>
      <vt:lpstr>Raszterek közötti műveletek – lépésenként</vt:lpstr>
      <vt:lpstr>Raszterek közötti műveletek – lépésenként</vt:lpstr>
      <vt:lpstr>Elágazás</vt:lpstr>
      <vt:lpstr>Elágazás</vt:lpstr>
      <vt:lpstr>Elágazás</vt:lpstr>
      <vt:lpstr>2. feladat</vt:lpstr>
      <vt:lpstr>2. feladat – megoldás</vt:lpstr>
      <vt:lpstr>Raszterek közötti műveletek – összetett kifejezéssel</vt:lpstr>
      <vt:lpstr>3. (gyakorló) feladat</vt:lpstr>
      <vt:lpstr>3. (gyakorló) feladat – megoldás</vt:lpstr>
      <vt:lpstr>3. (gyakorló) feladat – megoldás</vt:lpstr>
      <vt:lpstr>3. (gyakorló) feladat – megoldás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228</cp:revision>
  <dcterms:created xsi:type="dcterms:W3CDTF">2021-09-14T06:27:21Z</dcterms:created>
  <dcterms:modified xsi:type="dcterms:W3CDTF">2026-02-06T10:58:00Z</dcterms:modified>
</cp:coreProperties>
</file>